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60" r:id="rId7"/>
    <p:sldId id="261" r:id="rId8"/>
    <p:sldId id="262" r:id="rId9"/>
    <p:sldId id="263" r:id="rId10"/>
    <p:sldId id="259" r:id="rId11"/>
    <p:sldId id="264" r:id="rId12"/>
    <p:sldId id="265" r:id="rId13"/>
    <p:sldId id="266" r:id="rId14"/>
    <p:sldId id="268" r:id="rId15"/>
    <p:sldId id="267" r:id="rId16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3433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343333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433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343333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433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343333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433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343333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343333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978395" y="6326122"/>
            <a:ext cx="1985772" cy="44042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739" y="109219"/>
            <a:ext cx="5810021" cy="675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3433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5467" y="1094174"/>
            <a:ext cx="8513445" cy="17132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394580" y="6469287"/>
            <a:ext cx="173989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343333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file:///\\DBPSERVER\Folder%20Redirection\EricaR\Documents\Client%20Specific\City%20of%20Vancouver\City%20of%20Vancouver%20-%202025%20v1%20with%20contrib%20opts%20updated%208.19.24.xlsx!City%20Costs%201!R2C1:R17C7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file:///\\DBPSERVER\Folder%20Redirection\EricaR\Documents\Client%20Specific\City%20of%20Vancouver\City%20of%20Vancouver%20-%202025%20v1%20with%20contrib%20opts%20updated%208.19.24.xlsx!Table%202!R2C1:R23C5" TargetMode="Externa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oleObject" Target="file:///\\DBPSERVER\Folder%20Redirection\EricaR\Documents\Client%20Specific\City%20of%20Vancouver\City%20of%20Vancouver%20-%202025%20v1%20with%20contrib%20opts%20updated%208.19.24.xlsx!City%20Costs%202!R2C1:R17C7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file:///\\DBPSERVER\Folder%20Redirection\EricaR\Documents\Client%20Specific\City%20of%20Vancouver\City%20of%20Vancouver%20-%202025%20v1%20with%20contrib%20opts%20updated%208.19.24.xlsx!Kais%20200%20vs%20Reg%20400!R5C2:R44C2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emf"/><Relationship Id="rId4" Type="http://schemas.openxmlformats.org/officeDocument/2006/relationships/oleObject" Target="file:///\\DBPSERVER\Folder%20Redirection\EricaR\Documents\Client%20Specific\City%20of%20Vancouver\City%20of%20Vancouver%20-%202025%20v1%20with%20contrib%20opts%20updated%208.19.24.xlsx!Kais%20200%20vs%20Reg%20400!R5C8:R44C1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file:///\\DBPSERVER\Folder%20Redirection\EricaR\Documents\Client%20Specific\City%20of%20Vancouver\City%20of%20Vancouver%20-%202025%20v1%20with%20contrib%20opts%20updated%208.19.24.xlsx!Kais%20200%20vs%20Reg%20400!R2C2:R44C7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file:///\\DBPSERVER\Folder%20Redirection\EricaR\Documents\Client%20Specific\City%20of%20Vancouver\City%20of%20Vancouver%20-%202025%20v1%20with%20contrib%20opts%20updated%208.19.24.xlsx!Kais%20HDHP%20vs%20Reg%20HDHP!R5C2:R44C11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file:///\\DBPSERVER\Folder%20Redirection\EricaR\Documents\Client%20Specific\City%20of%20Vancouver\City%20of%20Vancouver%20-%202025%20v1%20with%20contrib%20opts%20updated%208.19.24.xlsx!Table%201!R2C1:R23C5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7997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6167755" cy="6858000"/>
            </a:xfrm>
            <a:custGeom>
              <a:avLst/>
              <a:gdLst/>
              <a:ahLst/>
              <a:cxnLst/>
              <a:rect l="l" t="t" r="r" b="b"/>
              <a:pathLst>
                <a:path w="6167755" h="6858000">
                  <a:moveTo>
                    <a:pt x="3557878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6167628" y="6858000"/>
                  </a:lnTo>
                  <a:lnTo>
                    <a:pt x="3557878" y="0"/>
                  </a:lnTo>
                  <a:close/>
                </a:path>
              </a:pathLst>
            </a:custGeom>
            <a:solidFill>
              <a:srgbClr val="FFFFFF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487963"/>
              <a:ext cx="940435" cy="3370579"/>
            </a:xfrm>
            <a:custGeom>
              <a:avLst/>
              <a:gdLst/>
              <a:ahLst/>
              <a:cxnLst/>
              <a:rect l="l" t="t" r="r" b="b"/>
              <a:pathLst>
                <a:path w="940435" h="3370579">
                  <a:moveTo>
                    <a:pt x="0" y="0"/>
                  </a:moveTo>
                  <a:lnTo>
                    <a:pt x="0" y="3370036"/>
                  </a:lnTo>
                  <a:lnTo>
                    <a:pt x="940170" y="33700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A18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1737360" cy="4006215"/>
            </a:xfrm>
            <a:custGeom>
              <a:avLst/>
              <a:gdLst/>
              <a:ahLst/>
              <a:cxnLst/>
              <a:rect l="l" t="t" r="r" b="b"/>
              <a:pathLst>
                <a:path w="1737360" h="4006215">
                  <a:moveTo>
                    <a:pt x="1736888" y="0"/>
                  </a:moveTo>
                  <a:lnTo>
                    <a:pt x="0" y="0"/>
                  </a:lnTo>
                  <a:lnTo>
                    <a:pt x="0" y="4005598"/>
                  </a:lnTo>
                  <a:lnTo>
                    <a:pt x="1736888" y="0"/>
                  </a:lnTo>
                  <a:close/>
                </a:path>
              </a:pathLst>
            </a:custGeom>
            <a:solidFill>
              <a:srgbClr val="00AC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60347" y="6192011"/>
              <a:ext cx="2625852" cy="438912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78865" y="2734182"/>
            <a:ext cx="32061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Employee</a:t>
            </a:r>
            <a:r>
              <a:rPr spc="-135" dirty="0"/>
              <a:t> </a:t>
            </a:r>
            <a:r>
              <a:rPr spc="-10" dirty="0"/>
              <a:t>Benefits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78865" y="3290137"/>
            <a:ext cx="3561079" cy="937260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dirty="0">
                <a:solidFill>
                  <a:srgbClr val="343333"/>
                </a:solidFill>
                <a:latin typeface="Arial"/>
                <a:cs typeface="Arial"/>
              </a:rPr>
              <a:t>Ongoing</a:t>
            </a:r>
            <a:r>
              <a:rPr sz="1900" spc="-60" dirty="0">
                <a:solidFill>
                  <a:srgbClr val="343333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343333"/>
                </a:solidFill>
                <a:latin typeface="Arial"/>
                <a:cs typeface="Arial"/>
              </a:rPr>
              <a:t>2025</a:t>
            </a:r>
            <a:r>
              <a:rPr sz="1900" spc="-65" dirty="0">
                <a:solidFill>
                  <a:srgbClr val="343333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343333"/>
                </a:solidFill>
                <a:latin typeface="Arial"/>
                <a:cs typeface="Arial"/>
              </a:rPr>
              <a:t>Renewal</a:t>
            </a:r>
            <a:r>
              <a:rPr sz="1900" spc="-45" dirty="0">
                <a:solidFill>
                  <a:srgbClr val="343333"/>
                </a:solidFill>
                <a:latin typeface="Arial"/>
                <a:cs typeface="Arial"/>
              </a:rPr>
              <a:t> </a:t>
            </a:r>
            <a:r>
              <a:rPr sz="1900" spc="-10" dirty="0">
                <a:solidFill>
                  <a:srgbClr val="343333"/>
                </a:solidFill>
                <a:latin typeface="Arial"/>
                <a:cs typeface="Arial"/>
              </a:rPr>
              <a:t>Planning</a:t>
            </a:r>
            <a:endParaRPr sz="1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1900">
              <a:latin typeface="Arial"/>
              <a:cs typeface="Arial"/>
            </a:endParaRPr>
          </a:p>
          <a:p>
            <a:pPr marL="12700"/>
            <a:r>
              <a:rPr lang="en-US" sz="1500" dirty="0">
                <a:solidFill>
                  <a:srgbClr val="343333"/>
                </a:solidFill>
                <a:latin typeface="Arial"/>
                <a:cs typeface="Arial"/>
              </a:rPr>
              <a:t>August 19</a:t>
            </a:r>
            <a:r>
              <a:rPr sz="1500" dirty="0">
                <a:solidFill>
                  <a:srgbClr val="343333"/>
                </a:solidFill>
                <a:latin typeface="Arial"/>
                <a:cs typeface="Arial"/>
              </a:rPr>
              <a:t>,</a:t>
            </a:r>
            <a:r>
              <a:rPr sz="1500" spc="-20" dirty="0">
                <a:solidFill>
                  <a:srgbClr val="343333"/>
                </a:solidFill>
                <a:latin typeface="Arial"/>
                <a:cs typeface="Arial"/>
              </a:rPr>
              <a:t> 2024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98675" y="894588"/>
            <a:ext cx="1828800" cy="122834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10</a:t>
            </a:fld>
            <a:endParaRPr spc="-5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E65C1BF1-4307-B19E-BE5E-78DA9E715135}"/>
              </a:ext>
            </a:extLst>
          </p:cNvPr>
          <p:cNvSpPr txBox="1"/>
          <p:nvPr/>
        </p:nvSpPr>
        <p:spPr>
          <a:xfrm>
            <a:off x="152400" y="0"/>
            <a:ext cx="8229600" cy="25455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550" b="1" spc="185" dirty="0">
                <a:solidFill>
                  <a:srgbClr val="030405"/>
                </a:solidFill>
                <a:latin typeface="Calibri"/>
                <a:cs typeface="Calibri"/>
              </a:rPr>
              <a:t>Making Plan Changes and going to 10%/20% Contribution Strategy</a:t>
            </a:r>
            <a:endParaRPr sz="1550" dirty="0">
              <a:latin typeface="Calibri"/>
              <a:cs typeface="Calibri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C8962D9-93AB-8184-F00C-5F033EB653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307968"/>
              </p:ext>
            </p:extLst>
          </p:nvPr>
        </p:nvGraphicFramePr>
        <p:xfrm>
          <a:off x="1084411" y="381000"/>
          <a:ext cx="6968315" cy="3315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0172570" imgH="4838713" progId="Excel.Sheet.12">
                  <p:link updateAutomatic="1"/>
                </p:oleObj>
              </mc:Choice>
              <mc:Fallback>
                <p:oleObj name="Worksheet" r:id="rId2" imgW="10172570" imgH="483871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84411" y="381000"/>
                        <a:ext cx="6968315" cy="33153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bject 2">
            <a:extLst>
              <a:ext uri="{FF2B5EF4-FFF2-40B4-BE49-F238E27FC236}">
                <a16:creationId xmlns:a16="http://schemas.microsoft.com/office/drawing/2014/main" id="{8BDB3F29-0C2E-2070-5638-9D51F904FC7A}"/>
              </a:ext>
            </a:extLst>
          </p:cNvPr>
          <p:cNvSpPr txBox="1"/>
          <p:nvPr/>
        </p:nvSpPr>
        <p:spPr>
          <a:xfrm>
            <a:off x="1070355" y="3886200"/>
            <a:ext cx="6968315" cy="121635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550" b="1" spc="185" dirty="0">
                <a:solidFill>
                  <a:srgbClr val="030405"/>
                </a:solidFill>
                <a:latin typeface="Calibri"/>
                <a:cs typeface="Calibri"/>
              </a:rPr>
              <a:t>Comments:</a:t>
            </a:r>
          </a:p>
          <a:p>
            <a:pPr marL="355600" indent="-342900">
              <a:lnSpc>
                <a:spcPct val="100000"/>
              </a:lnSpc>
              <a:spcBef>
                <a:spcPts val="125"/>
              </a:spcBef>
              <a:buAutoNum type="arabicPeriod"/>
            </a:pPr>
            <a:r>
              <a:rPr lang="en-US" sz="1200" spc="185" dirty="0">
                <a:solidFill>
                  <a:srgbClr val="030405"/>
                </a:solidFill>
                <a:latin typeface="Calibri"/>
                <a:cs typeface="Calibri"/>
              </a:rPr>
              <a:t>Making no plan changes (including staying with same employee contributions) = an additional $274,318 annually to the City</a:t>
            </a: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endParaRPr lang="en-US" sz="1200" spc="185" dirty="0">
              <a:solidFill>
                <a:srgbClr val="030405"/>
              </a:solidFill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25"/>
              </a:spcBef>
              <a:buAutoNum type="arabicPeriod"/>
            </a:pPr>
            <a:r>
              <a:rPr lang="en-US" sz="1200" spc="185" dirty="0">
                <a:solidFill>
                  <a:srgbClr val="030405"/>
                </a:solidFill>
                <a:latin typeface="Calibri"/>
                <a:cs typeface="Calibri"/>
              </a:rPr>
              <a:t>Making all plan changes and changing employee contribution = an additional $554,094 annually to the City</a:t>
            </a:r>
            <a:endParaRPr sz="1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7220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11</a:t>
            </a:fld>
            <a:endParaRPr spc="-5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E65C1BF1-4307-B19E-BE5E-78DA9E715135}"/>
              </a:ext>
            </a:extLst>
          </p:cNvPr>
          <p:cNvSpPr txBox="1"/>
          <p:nvPr/>
        </p:nvSpPr>
        <p:spPr>
          <a:xfrm>
            <a:off x="152400" y="0"/>
            <a:ext cx="8229600" cy="25455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550" b="1" spc="185" dirty="0">
                <a:solidFill>
                  <a:srgbClr val="030405"/>
                </a:solidFill>
                <a:latin typeface="Calibri"/>
                <a:cs typeface="Calibri"/>
              </a:rPr>
              <a:t>Making Plan Changes and going to 10%/20% contribution Strategy</a:t>
            </a:r>
            <a:endParaRPr sz="1550" dirty="0">
              <a:latin typeface="Calibri"/>
              <a:cs typeface="Calibri"/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F31E7E12-784B-593D-2B44-DC3CA238FCA7}"/>
              </a:ext>
            </a:extLst>
          </p:cNvPr>
          <p:cNvSpPr txBox="1"/>
          <p:nvPr/>
        </p:nvSpPr>
        <p:spPr>
          <a:xfrm>
            <a:off x="152400" y="0"/>
            <a:ext cx="8229600" cy="4930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550" b="1" spc="185" dirty="0">
                <a:solidFill>
                  <a:srgbClr val="030405"/>
                </a:solidFill>
                <a:latin typeface="Calibri"/>
                <a:cs typeface="Calibri"/>
              </a:rPr>
              <a:t>Making Plan Changes and going to 10%/20% Contribution Strategy for PPO/HMO and 10%15% for HSA Plans</a:t>
            </a:r>
            <a:endParaRPr sz="1550" dirty="0">
              <a:latin typeface="Calibri"/>
              <a:cs typeface="Calibri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5DA299C-C4B7-682A-1F6F-3517BBF75B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007151"/>
              </p:ext>
            </p:extLst>
          </p:nvPr>
        </p:nvGraphicFramePr>
        <p:xfrm>
          <a:off x="866431" y="522968"/>
          <a:ext cx="6982170" cy="5854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429370" imgH="6229196" progId="Excel.Sheet.12">
                  <p:link updateAutomatic="1"/>
                </p:oleObj>
              </mc:Choice>
              <mc:Fallback>
                <p:oleObj name="Worksheet" r:id="rId2" imgW="7429370" imgH="6229196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66431" y="522968"/>
                        <a:ext cx="6982170" cy="58542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4936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12</a:t>
            </a:fld>
            <a:endParaRPr spc="-5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E65C1BF1-4307-B19E-BE5E-78DA9E715135}"/>
              </a:ext>
            </a:extLst>
          </p:cNvPr>
          <p:cNvSpPr txBox="1"/>
          <p:nvPr/>
        </p:nvSpPr>
        <p:spPr>
          <a:xfrm>
            <a:off x="152400" y="0"/>
            <a:ext cx="8229600" cy="4930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550" b="1" spc="185" dirty="0">
                <a:solidFill>
                  <a:srgbClr val="030405"/>
                </a:solidFill>
                <a:latin typeface="Calibri"/>
                <a:cs typeface="Calibri"/>
              </a:rPr>
              <a:t>Making Plan Changes and going to 10%/20% Contribution Strategy for PPO/HMO and 10%15% for HSA Plans</a:t>
            </a:r>
            <a:endParaRPr sz="1550" dirty="0">
              <a:latin typeface="Calibri"/>
              <a:cs typeface="Calibri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8BDB3F29-0C2E-2070-5638-9D51F904FC7A}"/>
              </a:ext>
            </a:extLst>
          </p:cNvPr>
          <p:cNvSpPr txBox="1"/>
          <p:nvPr/>
        </p:nvSpPr>
        <p:spPr>
          <a:xfrm>
            <a:off x="1031269" y="3886200"/>
            <a:ext cx="6847468" cy="121635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550" b="1" spc="185" dirty="0">
                <a:solidFill>
                  <a:srgbClr val="030405"/>
                </a:solidFill>
                <a:latin typeface="Calibri"/>
                <a:cs typeface="Calibri"/>
              </a:rPr>
              <a:t>Comments:</a:t>
            </a:r>
          </a:p>
          <a:p>
            <a:pPr marL="355600" indent="-342900">
              <a:lnSpc>
                <a:spcPct val="100000"/>
              </a:lnSpc>
              <a:spcBef>
                <a:spcPts val="125"/>
              </a:spcBef>
              <a:buAutoNum type="arabicPeriod"/>
            </a:pPr>
            <a:r>
              <a:rPr lang="en-US" sz="1200" spc="185" dirty="0">
                <a:solidFill>
                  <a:srgbClr val="030405"/>
                </a:solidFill>
                <a:latin typeface="Calibri"/>
                <a:cs typeface="Calibri"/>
              </a:rPr>
              <a:t>Making no plan changes (including staying with same employee contributions) = an additional $274,318 annually to the City</a:t>
            </a: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endParaRPr lang="en-US" sz="1200" spc="185" dirty="0">
              <a:solidFill>
                <a:srgbClr val="030405"/>
              </a:solidFill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25"/>
              </a:spcBef>
              <a:buAutoNum type="arabicPeriod"/>
            </a:pPr>
            <a:r>
              <a:rPr lang="en-US" sz="1200" spc="185" dirty="0">
                <a:solidFill>
                  <a:srgbClr val="030405"/>
                </a:solidFill>
                <a:latin typeface="Calibri"/>
                <a:cs typeface="Calibri"/>
              </a:rPr>
              <a:t>Making all plan changes and changing employee contribution = an additional $685,486 annually to the City</a:t>
            </a:r>
            <a:endParaRPr sz="1200" dirty="0">
              <a:latin typeface="Calibri"/>
              <a:cs typeface="Calibri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4E240DB-AC13-C77A-E6D5-C1D6DF584A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2538758"/>
              </p:ext>
            </p:extLst>
          </p:nvPr>
        </p:nvGraphicFramePr>
        <p:xfrm>
          <a:off x="1031269" y="685800"/>
          <a:ext cx="672662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0172570" imgH="4838713" progId="Excel.Sheet.12">
                  <p:link updateAutomatic="1"/>
                </p:oleObj>
              </mc:Choice>
              <mc:Fallback>
                <p:oleObj name="Worksheet" r:id="rId2" imgW="10172570" imgH="483871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31269" y="685800"/>
                        <a:ext cx="6726620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3999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279"/>
              </a:lnSpc>
              <a:spcBef>
                <a:spcPts val="95"/>
              </a:spcBef>
            </a:pPr>
            <a:r>
              <a:rPr spc="-20" dirty="0"/>
              <a:t>Total</a:t>
            </a:r>
            <a:r>
              <a:rPr spc="-90" dirty="0"/>
              <a:t> </a:t>
            </a:r>
            <a:r>
              <a:rPr dirty="0"/>
              <a:t>Cost</a:t>
            </a:r>
            <a:r>
              <a:rPr spc="-75" dirty="0"/>
              <a:t> </a:t>
            </a:r>
            <a:r>
              <a:rPr dirty="0"/>
              <a:t>Summary</a:t>
            </a:r>
            <a:r>
              <a:rPr spc="-80" dirty="0"/>
              <a:t> </a:t>
            </a:r>
            <a:r>
              <a:rPr dirty="0"/>
              <a:t>-</a:t>
            </a:r>
            <a:r>
              <a:rPr spc="-95" dirty="0"/>
              <a:t> </a:t>
            </a:r>
            <a:r>
              <a:rPr spc="-10" dirty="0"/>
              <a:t>Preliminary</a:t>
            </a:r>
          </a:p>
          <a:p>
            <a:pPr marL="12700">
              <a:lnSpc>
                <a:spcPts val="1839"/>
              </a:lnSpc>
            </a:pPr>
            <a:r>
              <a:rPr sz="1600" spc="-10" dirty="0"/>
              <a:t>Medical/Rx/Vision/Dental</a:t>
            </a:r>
            <a:endParaRPr sz="160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53567" y="1094174"/>
          <a:ext cx="8430893" cy="1713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5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6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585858"/>
                      </a:solidFill>
                      <a:prstDash val="solid"/>
                    </a:lnB>
                    <a:solidFill>
                      <a:srgbClr val="49A4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49A4D9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9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Carrier/Administrator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9535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  <a:solidFill>
                      <a:srgbClr val="49A4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Estimated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Annual</a:t>
                      </a:r>
                      <a:r>
                        <a:rPr sz="9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Cost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  <a:solidFill>
                      <a:srgbClr val="49A4D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Estimated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2025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698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Annual</a:t>
                      </a:r>
                      <a:r>
                        <a:rPr sz="9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Cost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  <a:solidFill>
                      <a:srgbClr val="49A4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0099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9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Net</a:t>
                      </a:r>
                      <a:r>
                        <a:rPr sz="95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Change</a:t>
                      </a:r>
                      <a:r>
                        <a:rPr sz="950" b="1" spc="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($/%)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  <a:solidFill>
                      <a:srgbClr val="49A4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20" dirty="0">
                          <a:latin typeface="Arial"/>
                          <a:cs typeface="Arial"/>
                        </a:rPr>
                        <a:t>Med/Rx/Vision</a:t>
                      </a:r>
                      <a:r>
                        <a:rPr sz="95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5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spc="-25" dirty="0">
                          <a:latin typeface="Arial"/>
                          <a:cs typeface="Arial"/>
                        </a:rPr>
                        <a:t>PPO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58585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Self-Funded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Regence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$10,540,498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$11,541,845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5621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$1,001,347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9525">
                      <a:solidFill>
                        <a:srgbClr val="808080"/>
                      </a:solidFill>
                      <a:prstDash val="solid"/>
                    </a:lnL>
                    <a:lnT w="9525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952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9.50%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20" dirty="0">
                          <a:latin typeface="Arial"/>
                          <a:cs typeface="Arial"/>
                        </a:rPr>
                        <a:t>Med/Rx/Vision</a:t>
                      </a:r>
                      <a:r>
                        <a:rPr sz="95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5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spc="-20" dirty="0">
                          <a:latin typeface="Arial"/>
                          <a:cs typeface="Arial"/>
                        </a:rPr>
                        <a:t>HDHP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Self-Funded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Regence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$2,638,880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$2,889,574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5557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$250,694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952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9.50%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Vision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Self-Funded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25" dirty="0">
                          <a:latin typeface="Arial"/>
                          <a:cs typeface="Arial"/>
                        </a:rPr>
                        <a:t>VSP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$150,772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$178,665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5557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$27,893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952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18.50%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20" dirty="0">
                          <a:latin typeface="Arial"/>
                          <a:cs typeface="Arial"/>
                        </a:rPr>
                        <a:t>Med/Rx/Vision</a:t>
                      </a:r>
                      <a:r>
                        <a:rPr sz="95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5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spc="-25" dirty="0">
                          <a:latin typeface="Arial"/>
                          <a:cs typeface="Arial"/>
                        </a:rPr>
                        <a:t>HMO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Fully</a:t>
                      </a:r>
                      <a:r>
                        <a:rPr sz="9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spc="-10" dirty="0">
                          <a:latin typeface="Arial"/>
                          <a:cs typeface="Arial"/>
                        </a:rPr>
                        <a:t>Insured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Kaiser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$5,009,872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$5,254,185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5557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$244,313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952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4.88%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20" dirty="0">
                          <a:latin typeface="Arial"/>
                          <a:cs typeface="Arial"/>
                        </a:rPr>
                        <a:t>Med/Rx/Vision</a:t>
                      </a:r>
                      <a:r>
                        <a:rPr sz="95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5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spc="-20" dirty="0">
                          <a:latin typeface="Arial"/>
                          <a:cs typeface="Arial"/>
                        </a:rPr>
                        <a:t>HDHP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Fully</a:t>
                      </a:r>
                      <a:r>
                        <a:rPr sz="9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spc="-10" dirty="0">
                          <a:latin typeface="Arial"/>
                          <a:cs typeface="Arial"/>
                        </a:rPr>
                        <a:t>Insured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Kaiser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$650,432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$679,259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5557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$28,827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952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4.43%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dirty="0">
                          <a:latin typeface="Arial"/>
                          <a:cs typeface="Arial"/>
                        </a:rPr>
                        <a:t>Dental</a:t>
                      </a:r>
                      <a:r>
                        <a:rPr sz="9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spc="-25" dirty="0">
                          <a:latin typeface="Arial"/>
                          <a:cs typeface="Arial"/>
                        </a:rPr>
                        <a:t>PPO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Self-Funded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dirty="0">
                          <a:latin typeface="Arial"/>
                          <a:cs typeface="Arial"/>
                        </a:rPr>
                        <a:t>Delta</a:t>
                      </a:r>
                      <a:r>
                        <a:rPr sz="9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dirty="0">
                          <a:latin typeface="Arial"/>
                          <a:cs typeface="Arial"/>
                        </a:rPr>
                        <a:t>Dental</a:t>
                      </a:r>
                      <a:r>
                        <a:rPr sz="9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950" spc="-25" dirty="0">
                          <a:latin typeface="Arial"/>
                          <a:cs typeface="Arial"/>
                        </a:rPr>
                        <a:t> WA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$999,795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$992,796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5557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50" spc="-10" dirty="0">
                          <a:latin typeface="Arial"/>
                          <a:cs typeface="Arial"/>
                        </a:rPr>
                        <a:t>$6,999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952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50" spc="-10" dirty="0">
                          <a:latin typeface="Arial"/>
                          <a:cs typeface="Arial"/>
                        </a:rPr>
                        <a:t>0.70%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dirty="0">
                          <a:latin typeface="Arial"/>
                          <a:cs typeface="Arial"/>
                        </a:rPr>
                        <a:t>Dental</a:t>
                      </a:r>
                      <a:r>
                        <a:rPr sz="9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spc="-25" dirty="0">
                          <a:latin typeface="Arial"/>
                          <a:cs typeface="Arial"/>
                        </a:rPr>
                        <a:t>HMO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B w="9525">
                      <a:solidFill>
                        <a:srgbClr val="49A4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Fully</a:t>
                      </a:r>
                      <a:r>
                        <a:rPr sz="9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spc="-10" dirty="0">
                          <a:latin typeface="Arial"/>
                          <a:cs typeface="Arial"/>
                        </a:rPr>
                        <a:t>Insured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B w="9525">
                      <a:solidFill>
                        <a:srgbClr val="49A4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Kaiser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B w="9525">
                      <a:solidFill>
                        <a:srgbClr val="49A4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$17,929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B w="9525">
                      <a:solidFill>
                        <a:srgbClr val="49A4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$17,571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B w="9525">
                      <a:solidFill>
                        <a:srgbClr val="49A4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557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50" spc="-20" dirty="0">
                          <a:latin typeface="Arial"/>
                          <a:cs typeface="Arial"/>
                        </a:rPr>
                        <a:t>$358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808080"/>
                      </a:solidFill>
                      <a:prstDash val="solid"/>
                    </a:lnL>
                    <a:lnB w="9525">
                      <a:solidFill>
                        <a:srgbClr val="49A4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2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50" spc="-10" dirty="0">
                          <a:latin typeface="Arial"/>
                          <a:cs typeface="Arial"/>
                        </a:rPr>
                        <a:t>2.00%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49A4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i="1" dirty="0">
                          <a:latin typeface="Arial"/>
                          <a:cs typeface="Arial"/>
                        </a:rPr>
                        <a:t>Total</a:t>
                      </a:r>
                      <a:r>
                        <a:rPr sz="950" i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i="1" dirty="0">
                          <a:latin typeface="Arial"/>
                          <a:cs typeface="Arial"/>
                        </a:rPr>
                        <a:t>--</a:t>
                      </a:r>
                      <a:r>
                        <a:rPr sz="950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i="1" spc="-10" dirty="0">
                          <a:latin typeface="Arial"/>
                          <a:cs typeface="Arial"/>
                        </a:rPr>
                        <a:t>Med/Rx/Vision/Dental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49A4D9"/>
                      </a:solidFill>
                      <a:prstDash val="solid"/>
                    </a:lnT>
                    <a:lnB w="9525">
                      <a:solidFill>
                        <a:srgbClr val="49A4D9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49A4D9"/>
                      </a:solidFill>
                      <a:prstDash val="solid"/>
                    </a:lnT>
                    <a:lnB w="9525">
                      <a:solidFill>
                        <a:srgbClr val="49A4D9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49A4D9"/>
                      </a:solidFill>
                      <a:prstDash val="solid"/>
                    </a:lnT>
                    <a:lnB w="9525">
                      <a:solidFill>
                        <a:srgbClr val="49A4D9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i="1" spc="-10" dirty="0">
                          <a:latin typeface="Arial"/>
                          <a:cs typeface="Arial"/>
                        </a:rPr>
                        <a:t>$20,008,178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49A4D9"/>
                      </a:solidFill>
                      <a:prstDash val="solid"/>
                    </a:lnT>
                    <a:lnB w="9525">
                      <a:solidFill>
                        <a:srgbClr val="49A4D9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i="1" spc="-10" dirty="0">
                          <a:latin typeface="Arial"/>
                          <a:cs typeface="Arial"/>
                        </a:rPr>
                        <a:t>$21,553,896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49A4D9"/>
                      </a:solidFill>
                      <a:prstDash val="solid"/>
                    </a:lnT>
                    <a:lnB w="9525">
                      <a:solidFill>
                        <a:srgbClr val="49A4D9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72085"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i="1" spc="-10" dirty="0">
                          <a:latin typeface="Arial"/>
                          <a:cs typeface="Arial"/>
                        </a:rPr>
                        <a:t>$1,545,717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9525">
                      <a:solidFill>
                        <a:srgbClr val="808080"/>
                      </a:solidFill>
                      <a:prstDash val="solid"/>
                    </a:lnL>
                    <a:lnT w="9525">
                      <a:solidFill>
                        <a:srgbClr val="49A4D9"/>
                      </a:solidFill>
                      <a:prstDash val="solid"/>
                    </a:lnT>
                    <a:lnB w="9525">
                      <a:solidFill>
                        <a:srgbClr val="49A4D9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50" i="1" spc="-10" dirty="0">
                          <a:latin typeface="Arial"/>
                          <a:cs typeface="Arial"/>
                        </a:rPr>
                        <a:t>7.73%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49A4D9"/>
                      </a:solidFill>
                      <a:prstDash val="solid"/>
                    </a:lnT>
                    <a:lnB w="9525">
                      <a:solidFill>
                        <a:srgbClr val="49A4D9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69398" y="3006217"/>
            <a:ext cx="4462780" cy="59690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11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Assumptions</a:t>
            </a:r>
            <a:r>
              <a:rPr sz="1100" b="1" i="1" u="sng" spc="7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100" b="1" i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Include: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ts val="1500"/>
              </a:lnSpc>
              <a:spcBef>
                <a:spcPts val="80"/>
              </a:spcBef>
            </a:pP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Estimated</a:t>
            </a:r>
            <a:r>
              <a:rPr sz="1100" spc="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Stop</a:t>
            </a:r>
            <a:r>
              <a:rPr sz="1100" spc="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loss</a:t>
            </a:r>
            <a:r>
              <a:rPr sz="1100" spc="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renewal</a:t>
            </a:r>
            <a:r>
              <a:rPr sz="1100" spc="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=</a:t>
            </a:r>
            <a:r>
              <a:rPr sz="1100" spc="27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FF0000"/>
                </a:solidFill>
                <a:latin typeface="Calibri"/>
                <a:cs typeface="Calibri"/>
              </a:rPr>
              <a:t>+50%</a:t>
            </a:r>
            <a:r>
              <a:rPr sz="1100" spc="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(Rate</a:t>
            </a:r>
            <a:r>
              <a:rPr sz="1100" spc="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Cap)</a:t>
            </a:r>
            <a:r>
              <a:rPr sz="1100" spc="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with</a:t>
            </a:r>
            <a:r>
              <a:rPr sz="1100" spc="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same</a:t>
            </a:r>
            <a:r>
              <a:rPr sz="1100" spc="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lasered</a:t>
            </a:r>
            <a:r>
              <a:rPr sz="1100" spc="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FF0000"/>
                </a:solidFill>
                <a:latin typeface="Calibri"/>
                <a:cs typeface="Calibri"/>
              </a:rPr>
              <a:t>claimants </a:t>
            </a:r>
            <a:r>
              <a:rPr sz="1100" dirty="0">
                <a:latin typeface="Calibri"/>
                <a:cs typeface="Calibri"/>
              </a:rPr>
              <a:t>Regence</a:t>
            </a:r>
            <a:r>
              <a:rPr sz="1100" spc="8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ASO</a:t>
            </a:r>
            <a:r>
              <a:rPr sz="1100" spc="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renewal</a:t>
            </a:r>
            <a:r>
              <a:rPr sz="1100" spc="8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=</a:t>
            </a:r>
            <a:r>
              <a:rPr sz="1100" spc="270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0.00%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078" y="3599539"/>
            <a:ext cx="6523990" cy="20002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0"/>
              </a:spcBef>
            </a:pPr>
            <a:r>
              <a:rPr sz="1100" i="1" dirty="0">
                <a:latin typeface="Calibri"/>
                <a:cs typeface="Calibri"/>
              </a:rPr>
              <a:t>Updated</a:t>
            </a:r>
            <a:r>
              <a:rPr sz="1100" i="1" spc="75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pharmacy</a:t>
            </a:r>
            <a:r>
              <a:rPr sz="1100" i="1" spc="80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terms</a:t>
            </a:r>
            <a:r>
              <a:rPr sz="1100" i="1" spc="60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and</a:t>
            </a:r>
            <a:r>
              <a:rPr sz="1100" i="1" spc="80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rebates</a:t>
            </a:r>
            <a:r>
              <a:rPr sz="1100" i="1" spc="65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= </a:t>
            </a:r>
            <a:r>
              <a:rPr sz="1100" i="1" spc="-40" dirty="0">
                <a:latin typeface="Calibri"/>
                <a:cs typeface="Calibri"/>
              </a:rPr>
              <a:t>$200,000</a:t>
            </a:r>
            <a:r>
              <a:rPr sz="1100" i="1" spc="-10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savings</a:t>
            </a:r>
            <a:r>
              <a:rPr sz="1100" i="1" spc="65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to</a:t>
            </a:r>
            <a:r>
              <a:rPr sz="1100" i="1" spc="80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the</a:t>
            </a:r>
            <a:r>
              <a:rPr sz="1100" i="1" spc="35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pharmacy</a:t>
            </a:r>
            <a:r>
              <a:rPr sz="1100" i="1" spc="80" dirty="0">
                <a:latin typeface="Calibri"/>
                <a:cs typeface="Calibri"/>
              </a:rPr>
              <a:t> </a:t>
            </a:r>
            <a:r>
              <a:rPr sz="1100" i="1" spc="-20" dirty="0">
                <a:latin typeface="Calibri"/>
                <a:cs typeface="Calibri"/>
              </a:rPr>
              <a:t>plan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9398" y="3767846"/>
            <a:ext cx="3993515" cy="970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3500"/>
              </a:lnSpc>
              <a:spcBef>
                <a:spcPts val="95"/>
              </a:spcBef>
            </a:pPr>
            <a:r>
              <a:rPr sz="1100" dirty="0">
                <a:latin typeface="Calibri"/>
                <a:cs typeface="Calibri"/>
              </a:rPr>
              <a:t>No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change</a:t>
            </a:r>
            <a:r>
              <a:rPr sz="1100" spc="8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ASO</a:t>
            </a:r>
            <a:r>
              <a:rPr sz="1100" spc="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VSP</a:t>
            </a:r>
            <a:r>
              <a:rPr sz="1100" spc="5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renewal,</a:t>
            </a:r>
            <a:r>
              <a:rPr sz="1100" spc="5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rate</a:t>
            </a:r>
            <a:r>
              <a:rPr sz="1100" spc="8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guarantee</a:t>
            </a:r>
            <a:r>
              <a:rPr sz="1100" spc="8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until</a:t>
            </a:r>
            <a:r>
              <a:rPr sz="1100" spc="7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January</a:t>
            </a:r>
            <a:r>
              <a:rPr sz="1100" spc="50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2026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Estimated</a:t>
            </a:r>
            <a:r>
              <a:rPr sz="1100" spc="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Delta</a:t>
            </a:r>
            <a:r>
              <a:rPr sz="1100" spc="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Dental</a:t>
            </a:r>
            <a:r>
              <a:rPr sz="1100" spc="1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ASO</a:t>
            </a:r>
            <a:r>
              <a:rPr sz="1100" spc="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renewal</a:t>
            </a:r>
            <a:r>
              <a:rPr sz="1100" spc="1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= </a:t>
            </a:r>
            <a:r>
              <a:rPr sz="1100" spc="-25" dirty="0">
                <a:solidFill>
                  <a:srgbClr val="FF0000"/>
                </a:solidFill>
                <a:latin typeface="Calibri"/>
                <a:cs typeface="Calibri"/>
              </a:rPr>
              <a:t>+5%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Using</a:t>
            </a:r>
            <a:r>
              <a:rPr sz="1100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claims</a:t>
            </a:r>
            <a:r>
              <a:rPr sz="1100" spc="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data</a:t>
            </a:r>
            <a:r>
              <a:rPr sz="1100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through</a:t>
            </a:r>
            <a:r>
              <a:rPr sz="1100" spc="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June</a:t>
            </a:r>
            <a:r>
              <a:rPr sz="1100" spc="9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FF0000"/>
                </a:solidFill>
                <a:latin typeface="Calibri"/>
                <a:cs typeface="Calibri"/>
              </a:rPr>
              <a:t>2024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1100" i="1" dirty="0">
                <a:latin typeface="Calibri"/>
                <a:cs typeface="Calibri"/>
              </a:rPr>
              <a:t>HSA</a:t>
            </a:r>
            <a:r>
              <a:rPr sz="1100" i="1" spc="65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Funding</a:t>
            </a:r>
            <a:r>
              <a:rPr sz="1100" i="1" spc="60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is</a:t>
            </a:r>
            <a:r>
              <a:rPr sz="1100" i="1" spc="45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not</a:t>
            </a:r>
            <a:r>
              <a:rPr sz="1100" i="1" spc="35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included</a:t>
            </a:r>
            <a:r>
              <a:rPr sz="1100" i="1" spc="55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and</a:t>
            </a:r>
            <a:r>
              <a:rPr sz="1100" i="1" spc="60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should</a:t>
            </a:r>
            <a:r>
              <a:rPr sz="1100" i="1" spc="60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be</a:t>
            </a:r>
            <a:r>
              <a:rPr sz="1100" i="1" spc="20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budgeted</a:t>
            </a:r>
            <a:r>
              <a:rPr sz="1100" i="1" spc="60" dirty="0">
                <a:latin typeface="Calibri"/>
                <a:cs typeface="Calibri"/>
              </a:rPr>
              <a:t> </a:t>
            </a:r>
            <a:r>
              <a:rPr sz="1100" i="1" spc="-10" dirty="0">
                <a:latin typeface="Calibri"/>
                <a:cs typeface="Calibri"/>
              </a:rPr>
              <a:t>separately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800" i="1" dirty="0">
                <a:latin typeface="Calibri"/>
                <a:cs typeface="Calibri"/>
              </a:rPr>
              <a:t>*COV</a:t>
            </a:r>
            <a:r>
              <a:rPr sz="800" i="1" spc="50" dirty="0">
                <a:latin typeface="Calibri"/>
                <a:cs typeface="Calibri"/>
              </a:rPr>
              <a:t> </a:t>
            </a:r>
            <a:r>
              <a:rPr sz="800" i="1" dirty="0">
                <a:latin typeface="Calibri"/>
                <a:cs typeface="Calibri"/>
              </a:rPr>
              <a:t>currently</a:t>
            </a:r>
            <a:r>
              <a:rPr sz="800" i="1" spc="100" dirty="0">
                <a:latin typeface="Calibri"/>
                <a:cs typeface="Calibri"/>
              </a:rPr>
              <a:t> </a:t>
            </a:r>
            <a:r>
              <a:rPr sz="800" i="1" dirty="0">
                <a:latin typeface="Calibri"/>
                <a:cs typeface="Calibri"/>
              </a:rPr>
              <a:t>contributes</a:t>
            </a:r>
            <a:r>
              <a:rPr sz="800" i="1" spc="55" dirty="0">
                <a:latin typeface="Calibri"/>
                <a:cs typeface="Calibri"/>
              </a:rPr>
              <a:t> </a:t>
            </a:r>
            <a:r>
              <a:rPr sz="800" i="1" dirty="0">
                <a:latin typeface="Calibri"/>
                <a:cs typeface="Calibri"/>
              </a:rPr>
              <a:t>$1,600</a:t>
            </a:r>
            <a:r>
              <a:rPr sz="800" i="1" spc="150" dirty="0">
                <a:latin typeface="Calibri"/>
                <a:cs typeface="Calibri"/>
              </a:rPr>
              <a:t> </a:t>
            </a:r>
            <a:r>
              <a:rPr sz="800" i="1" dirty="0">
                <a:latin typeface="Calibri"/>
                <a:cs typeface="Calibri"/>
              </a:rPr>
              <a:t>and</a:t>
            </a:r>
            <a:r>
              <a:rPr sz="800" i="1" spc="135" dirty="0">
                <a:latin typeface="Calibri"/>
                <a:cs typeface="Calibri"/>
              </a:rPr>
              <a:t> </a:t>
            </a:r>
            <a:r>
              <a:rPr sz="800" i="1" dirty="0">
                <a:latin typeface="Calibri"/>
                <a:cs typeface="Calibri"/>
              </a:rPr>
              <a:t>$3,200</a:t>
            </a:r>
            <a:r>
              <a:rPr sz="800" i="1" spc="150" dirty="0">
                <a:latin typeface="Calibri"/>
                <a:cs typeface="Calibri"/>
              </a:rPr>
              <a:t> </a:t>
            </a:r>
            <a:r>
              <a:rPr sz="800" i="1" dirty="0">
                <a:latin typeface="Calibri"/>
                <a:cs typeface="Calibri"/>
              </a:rPr>
              <a:t>to</a:t>
            </a:r>
            <a:r>
              <a:rPr sz="800" i="1" spc="140" dirty="0">
                <a:latin typeface="Calibri"/>
                <a:cs typeface="Calibri"/>
              </a:rPr>
              <a:t> </a:t>
            </a:r>
            <a:r>
              <a:rPr sz="800" i="1" dirty="0">
                <a:latin typeface="Calibri"/>
                <a:cs typeface="Calibri"/>
              </a:rPr>
              <a:t>the</a:t>
            </a:r>
            <a:r>
              <a:rPr sz="800" i="1" spc="50" dirty="0">
                <a:latin typeface="Calibri"/>
                <a:cs typeface="Calibri"/>
              </a:rPr>
              <a:t> </a:t>
            </a:r>
            <a:r>
              <a:rPr sz="800" i="1" dirty="0">
                <a:latin typeface="Calibri"/>
                <a:cs typeface="Calibri"/>
              </a:rPr>
              <a:t>HSA</a:t>
            </a:r>
            <a:r>
              <a:rPr sz="800" i="1" spc="35" dirty="0">
                <a:latin typeface="Calibri"/>
                <a:cs typeface="Calibri"/>
              </a:rPr>
              <a:t> </a:t>
            </a:r>
            <a:r>
              <a:rPr sz="800" i="1" spc="-10" dirty="0">
                <a:latin typeface="Calibri"/>
                <a:cs typeface="Calibri"/>
              </a:rPr>
              <a:t>account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4005" rIns="0" bIns="0" rtlCol="0">
            <a:spAutoFit/>
          </a:bodyPr>
          <a:lstStyle/>
          <a:p>
            <a:pPr marL="109220">
              <a:lnSpc>
                <a:spcPct val="100000"/>
              </a:lnSpc>
              <a:spcBef>
                <a:spcPts val="95"/>
              </a:spcBef>
            </a:pPr>
            <a:r>
              <a:rPr dirty="0"/>
              <a:t>PPO</a:t>
            </a:r>
            <a:r>
              <a:rPr spc="-70" dirty="0"/>
              <a:t> </a:t>
            </a:r>
            <a:r>
              <a:rPr dirty="0"/>
              <a:t>Plan</a:t>
            </a:r>
            <a:r>
              <a:rPr spc="-65" dirty="0"/>
              <a:t> </a:t>
            </a:r>
            <a:r>
              <a:rPr dirty="0"/>
              <a:t>Change</a:t>
            </a:r>
            <a:r>
              <a:rPr spc="-45" dirty="0"/>
              <a:t> </a:t>
            </a:r>
            <a:r>
              <a:rPr spc="-10" dirty="0"/>
              <a:t>Considerations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456184"/>
              </p:ext>
            </p:extLst>
          </p:nvPr>
        </p:nvGraphicFramePr>
        <p:xfrm>
          <a:off x="540836" y="785442"/>
          <a:ext cx="8064500" cy="5201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3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Change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Current: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$300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/$600</a:t>
                      </a:r>
                      <a:r>
                        <a:rPr sz="1600" b="1" spc="-5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Ded/$20</a:t>
                      </a:r>
                      <a:r>
                        <a:rPr sz="1600" b="1" spc="-4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Copay/$2,300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/$6,900</a:t>
                      </a:r>
                      <a:r>
                        <a:rPr sz="16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OOP</a:t>
                      </a:r>
                      <a:r>
                        <a:rPr sz="1600" b="1" spc="-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Max</a:t>
                      </a:r>
                      <a:endParaRPr sz="16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ABE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Estimated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Savings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A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Copay</a:t>
                      </a:r>
                      <a:r>
                        <a:rPr sz="1400" spc="-2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$25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0.22%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Copay</a:t>
                      </a:r>
                      <a:r>
                        <a:rPr sz="1400" spc="-2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$30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0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0.33%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0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Deductible</a:t>
                      </a:r>
                      <a:r>
                        <a:rPr sz="1400" spc="-6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$400/$1,200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1.00%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Deductible</a:t>
                      </a:r>
                      <a:r>
                        <a:rPr sz="1400" spc="-6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$500/$1,500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0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1.30%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0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Deductible</a:t>
                      </a:r>
                      <a:r>
                        <a:rPr sz="1400" spc="-6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750/$2,250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1.80%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OOP</a:t>
                      </a:r>
                      <a:r>
                        <a:rPr sz="1400" spc="-3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Max</a:t>
                      </a:r>
                      <a:r>
                        <a:rPr sz="1400" spc="-2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$2,600/$7,800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0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1.20%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0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OOP</a:t>
                      </a:r>
                      <a:r>
                        <a:rPr sz="1400" spc="-3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Max</a:t>
                      </a:r>
                      <a:r>
                        <a:rPr sz="1400" spc="-2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$3,000/$9,000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3.16%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OOP</a:t>
                      </a:r>
                      <a:r>
                        <a:rPr sz="1400" spc="-4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Max</a:t>
                      </a:r>
                      <a:r>
                        <a:rPr sz="1400" spc="-2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$4,000/$12,000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0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4.53%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0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OOP</a:t>
                      </a:r>
                      <a:r>
                        <a:rPr sz="1400" spc="-3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Max</a:t>
                      </a:r>
                      <a:r>
                        <a:rPr sz="1400" spc="-2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$5,000/$15,000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5.85%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4005" rIns="0" bIns="0" rtlCol="0">
            <a:spAutoFit/>
          </a:bodyPr>
          <a:lstStyle/>
          <a:p>
            <a:pPr marL="109220">
              <a:lnSpc>
                <a:spcPct val="100000"/>
              </a:lnSpc>
              <a:spcBef>
                <a:spcPts val="95"/>
              </a:spcBef>
            </a:pPr>
            <a:r>
              <a:rPr dirty="0"/>
              <a:t>PPO</a:t>
            </a:r>
            <a:r>
              <a:rPr spc="-70" dirty="0"/>
              <a:t> </a:t>
            </a:r>
            <a:r>
              <a:rPr dirty="0"/>
              <a:t>Plan</a:t>
            </a:r>
            <a:r>
              <a:rPr spc="-55" dirty="0"/>
              <a:t> </a:t>
            </a:r>
            <a:r>
              <a:rPr dirty="0"/>
              <a:t>Change</a:t>
            </a:r>
            <a:r>
              <a:rPr spc="-50" dirty="0"/>
              <a:t> </a:t>
            </a:r>
            <a:r>
              <a:rPr spc="-10" dirty="0"/>
              <a:t>Considerations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4</a:t>
            </a:fld>
            <a:endParaRPr spc="-5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824052"/>
              </p:ext>
            </p:extLst>
          </p:nvPr>
        </p:nvGraphicFramePr>
        <p:xfrm>
          <a:off x="502577" y="1072388"/>
          <a:ext cx="8064500" cy="18148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3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Change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Current: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30-$60</a:t>
                      </a:r>
                      <a:r>
                        <a:rPr sz="1600" b="1" spc="-5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Copay</a:t>
                      </a:r>
                      <a:r>
                        <a:rPr sz="1600" b="1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600" b="1" spc="-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Specialty</a:t>
                      </a:r>
                      <a:r>
                        <a:rPr sz="1600" b="1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Drug</a:t>
                      </a:r>
                      <a:endParaRPr sz="16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ABE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Estimated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Savings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1" u="none" strike="noStrike" spc="-10" noProof="0" dirty="0">
                          <a:solidFill>
                            <a:srgbClr val="343333"/>
                          </a:solidFill>
                          <a:latin typeface="Arial"/>
                        </a:rPr>
                        <a:t>*Impacts 33 members</a:t>
                      </a:r>
                      <a:endParaRPr lang="en-US" sz="1400" b="0" i="0" u="none" strike="noStrike" spc="-10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91440" lvl="0">
                        <a:lnSpc>
                          <a:spcPct val="100000"/>
                        </a:lnSpc>
                        <a:spcBef>
                          <a:spcPts val="320"/>
                        </a:spcBef>
                        <a:buNone/>
                      </a:pPr>
                      <a:endParaRPr lang="en-US" sz="1600" b="1" spc="-1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A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Copay</a:t>
                      </a:r>
                      <a:r>
                        <a:rPr sz="1400" spc="-2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$250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1.90%</a:t>
                      </a:r>
                      <a:r>
                        <a:rPr sz="1400" spc="-3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endParaRPr lang="en-US" sz="1400" dirty="0">
                        <a:latin typeface="Arial"/>
                        <a:cs typeface="Arial"/>
                      </a:endParaRPr>
                    </a:p>
                    <a:p>
                      <a:pPr marL="91440" lvl="0">
                        <a:lnSpc>
                          <a:spcPct val="100000"/>
                        </a:lnSpc>
                        <a:spcBef>
                          <a:spcPts val="320"/>
                        </a:spcBef>
                        <a:buNone/>
                      </a:pPr>
                      <a:endParaRPr lang="en-US" sz="1400" i="1" spc="-10" dirty="0">
                        <a:solidFill>
                          <a:srgbClr val="343333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4">
                <a:tc>
                  <a:txBody>
                    <a:bodyPr/>
                    <a:lstStyle/>
                    <a:p>
                      <a:pPr marL="91440" lvl="0">
                        <a:lnSpc>
                          <a:spcPct val="100000"/>
                        </a:lnSpc>
                        <a:spcBef>
                          <a:spcPts val="320"/>
                        </a:spcBef>
                        <a:buNone/>
                      </a:pPr>
                      <a:r>
                        <a:rPr lang="en-US" sz="1400" spc="-2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Copay $100 (could also do 50% to $100)</a:t>
                      </a:r>
                      <a:endParaRPr sz="1400" spc="-20" dirty="0">
                        <a:solidFill>
                          <a:srgbClr val="343333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CDE1F4"/>
                    </a:solidFill>
                  </a:tcPr>
                </a:tc>
                <a:tc>
                  <a:txBody>
                    <a:bodyPr/>
                    <a:lstStyle/>
                    <a:p>
                      <a:pPr marL="91440" lvl="0">
                        <a:lnSpc>
                          <a:spcPct val="100000"/>
                        </a:lnSpc>
                        <a:buNone/>
                      </a:pPr>
                      <a:r>
                        <a:rPr lang="en-US" sz="1400" i="0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1.00%</a:t>
                      </a:r>
                      <a:endParaRPr sz="1400" i="0" spc="-10" dirty="0">
                        <a:solidFill>
                          <a:srgbClr val="343333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CDE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76092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185846"/>
              </p:ext>
            </p:extLst>
          </p:nvPr>
        </p:nvGraphicFramePr>
        <p:xfrm>
          <a:off x="501641" y="3230319"/>
          <a:ext cx="8064500" cy="10966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3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Change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Current: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Unlimited</a:t>
                      </a:r>
                      <a:r>
                        <a:rPr sz="1600" b="1" spc="-6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visits</a:t>
                      </a:r>
                      <a:r>
                        <a:rPr sz="1600" b="1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600" b="1" spc="-1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Alternative</a:t>
                      </a:r>
                      <a:r>
                        <a:rPr sz="1600" b="1" spc="-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Care</a:t>
                      </a:r>
                      <a:endParaRPr sz="16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ABE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Estimated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Savings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A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12</a:t>
                      </a:r>
                      <a:r>
                        <a:rPr sz="1400" spc="-3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Visits</a:t>
                      </a:r>
                      <a:r>
                        <a:rPr sz="1400" spc="-2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(same</a:t>
                      </a:r>
                      <a:r>
                        <a:rPr sz="1400" spc="-3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400" spc="-2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Kaiser</a:t>
                      </a:r>
                      <a:r>
                        <a:rPr sz="1400" spc="-2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plan)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US"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sz="1400" i="1" spc="-3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expected</a:t>
                      </a:r>
                      <a:r>
                        <a:rPr sz="1400" i="1" spc="-6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400" i="1" spc="-4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400" i="1" spc="-2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substantial,</a:t>
                      </a:r>
                      <a:r>
                        <a:rPr sz="1400" i="1" spc="-5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spc="-2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as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there</a:t>
                      </a:r>
                      <a:r>
                        <a:rPr sz="1400" i="1" spc="-4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sz="1400" i="1" spc="-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1400" i="1" spc="-2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abuse</a:t>
                      </a:r>
                      <a:r>
                        <a:rPr sz="1400" i="1" spc="-3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400" i="1" spc="-1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this</a:t>
                      </a:r>
                      <a:r>
                        <a:rPr sz="1400" i="1" spc="-1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benefit</a:t>
                      </a:r>
                      <a:r>
                        <a:rPr sz="1400" i="1" spc="-3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detected.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109219"/>
            <a:ext cx="7895159" cy="626787"/>
          </a:xfrm>
          <a:prstGeom prst="rect">
            <a:avLst/>
          </a:prstGeom>
        </p:spPr>
        <p:txBody>
          <a:bodyPr vert="horz" wrap="square" lIns="0" tIns="194005" rIns="0" bIns="0" rtlCol="0" anchor="t">
            <a:spAutoFit/>
          </a:bodyPr>
          <a:lstStyle/>
          <a:p>
            <a:pPr marL="109220">
              <a:spcBef>
                <a:spcPts val="95"/>
              </a:spcBef>
            </a:pPr>
            <a:r>
              <a:rPr lang="en-US" dirty="0"/>
              <a:t>Regence HSA</a:t>
            </a:r>
            <a:r>
              <a:rPr spc="-70" dirty="0"/>
              <a:t> </a:t>
            </a:r>
            <a:r>
              <a:rPr dirty="0"/>
              <a:t>Plan</a:t>
            </a:r>
            <a:r>
              <a:rPr spc="-55" dirty="0"/>
              <a:t> </a:t>
            </a:r>
            <a:r>
              <a:rPr dirty="0"/>
              <a:t>Change</a:t>
            </a:r>
            <a:r>
              <a:rPr spc="-50" dirty="0"/>
              <a:t> </a:t>
            </a:r>
            <a:r>
              <a:rPr spc="-10" dirty="0"/>
              <a:t>Considerations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5</a:t>
            </a:fld>
            <a:endParaRPr spc="-50"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59691"/>
              </p:ext>
            </p:extLst>
          </p:nvPr>
        </p:nvGraphicFramePr>
        <p:xfrm>
          <a:off x="453817" y="2426872"/>
          <a:ext cx="8064500" cy="10966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3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Change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Current: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Unlimited</a:t>
                      </a:r>
                      <a:r>
                        <a:rPr sz="1600" b="1" spc="-6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visits</a:t>
                      </a:r>
                      <a:r>
                        <a:rPr sz="1600" b="1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600" b="1" spc="-1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Alternative</a:t>
                      </a:r>
                      <a:r>
                        <a:rPr sz="1600" b="1" spc="-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Care</a:t>
                      </a:r>
                      <a:endParaRPr sz="16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ABE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Estimated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Savings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A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12</a:t>
                      </a:r>
                      <a:r>
                        <a:rPr sz="1400" spc="-3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Visits</a:t>
                      </a:r>
                      <a:r>
                        <a:rPr sz="1400" spc="-2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(same</a:t>
                      </a:r>
                      <a:r>
                        <a:rPr sz="1400" spc="-3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400" spc="-2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Kaiser</a:t>
                      </a:r>
                      <a:r>
                        <a:rPr sz="1400" spc="-2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plan)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US"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sz="1400" i="1" spc="-3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expected</a:t>
                      </a:r>
                      <a:r>
                        <a:rPr sz="1400" i="1" spc="-6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400" i="1" spc="-4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400" i="1" spc="-2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substantial,</a:t>
                      </a:r>
                      <a:r>
                        <a:rPr sz="1400" i="1" spc="-5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spc="-2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as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there</a:t>
                      </a:r>
                      <a:r>
                        <a:rPr sz="1400" i="1" spc="-4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sz="1400" i="1" spc="-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1400" i="1" spc="-2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abuse</a:t>
                      </a:r>
                      <a:r>
                        <a:rPr sz="1400" i="1" spc="-3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400" i="1" spc="-1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this</a:t>
                      </a:r>
                      <a:r>
                        <a:rPr sz="1400" i="1" spc="-1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benefit</a:t>
                      </a:r>
                      <a:r>
                        <a:rPr sz="1400" i="1" spc="-3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spc="-1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detected.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7304259F-CB57-AE92-CBD5-EE24A8349A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718991"/>
              </p:ext>
            </p:extLst>
          </p:nvPr>
        </p:nvGraphicFramePr>
        <p:xfrm>
          <a:off x="454753" y="804572"/>
          <a:ext cx="8064500" cy="1297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3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Change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Current: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1440" lvl="0">
                        <a:lnSpc>
                          <a:spcPct val="100000"/>
                        </a:lnSpc>
                        <a:buNone/>
                      </a:pPr>
                      <a:r>
                        <a:rPr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5,000/$10,000 OOP Max</a:t>
                      </a:r>
                      <a:endParaRPr sz="1600" b="1" spc="-2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ABE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Estimated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Savings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i="1" u="none" strike="noStrike" spc="-10" noProof="0" dirty="0">
                        <a:solidFill>
                          <a:srgbClr val="343333"/>
                        </a:solidFill>
                        <a:latin typeface="Arial"/>
                      </a:endParaRPr>
                    </a:p>
                    <a:p>
                      <a:pPr marL="91440" lvl="0">
                        <a:lnSpc>
                          <a:spcPct val="100000"/>
                        </a:lnSpc>
                        <a:spcBef>
                          <a:spcPts val="320"/>
                        </a:spcBef>
                        <a:buNone/>
                      </a:pPr>
                      <a:endParaRPr lang="en-US" sz="1600" b="1" spc="-1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A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91440" lvl="0">
                        <a:lnSpc>
                          <a:spcPct val="100000"/>
                        </a:lnSpc>
                        <a:spcBef>
                          <a:spcPts val="320"/>
                        </a:spcBef>
                        <a:buNone/>
                      </a:pP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6,000/$12,000</a:t>
                      </a:r>
                      <a:endParaRPr dirty="0"/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US"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2.0</a:t>
                      </a: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sz="1400" spc="-3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endParaRPr lang="en-US" sz="1400" dirty="0">
                        <a:latin typeface="Arial"/>
                        <a:cs typeface="Arial"/>
                      </a:endParaRPr>
                    </a:p>
                    <a:p>
                      <a:pPr marL="91440" lvl="0">
                        <a:lnSpc>
                          <a:spcPct val="100000"/>
                        </a:lnSpc>
                        <a:spcBef>
                          <a:spcPts val="320"/>
                        </a:spcBef>
                        <a:buNone/>
                      </a:pPr>
                      <a:endParaRPr lang="en-US" sz="1400" i="1" spc="-10" dirty="0">
                        <a:solidFill>
                          <a:srgbClr val="343333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object 2">
            <a:extLst>
              <a:ext uri="{FF2B5EF4-FFF2-40B4-BE49-F238E27FC236}">
                <a16:creationId xmlns:a16="http://schemas.microsoft.com/office/drawing/2014/main" id="{8AEDEE56-76C2-B74A-95F8-11131619C9A0}"/>
              </a:ext>
            </a:extLst>
          </p:cNvPr>
          <p:cNvSpPr txBox="1">
            <a:spLocks/>
          </p:cNvSpPr>
          <p:nvPr/>
        </p:nvSpPr>
        <p:spPr>
          <a:xfrm>
            <a:off x="221575" y="3724097"/>
            <a:ext cx="7895159" cy="626787"/>
          </a:xfrm>
          <a:prstGeom prst="rect">
            <a:avLst/>
          </a:prstGeom>
        </p:spPr>
        <p:txBody>
          <a:bodyPr vert="horz" wrap="square" lIns="0" tIns="194005" rIns="0" bIns="0" rtlCol="0" anchor="t">
            <a:spAutoFit/>
          </a:bodyPr>
          <a:lstStyle>
            <a:lvl1pPr>
              <a:defRPr sz="2800" b="1" i="0">
                <a:solidFill>
                  <a:srgbClr val="343333"/>
                </a:solidFill>
                <a:latin typeface="Arial"/>
                <a:ea typeface="+mj-ea"/>
                <a:cs typeface="Arial"/>
              </a:defRPr>
            </a:lvl1pPr>
          </a:lstStyle>
          <a:p>
            <a:pPr marL="109220">
              <a:spcBef>
                <a:spcPts val="95"/>
              </a:spcBef>
            </a:pPr>
            <a:r>
              <a:rPr lang="en-US" dirty="0"/>
              <a:t>Regence HSA</a:t>
            </a:r>
            <a:r>
              <a:rPr lang="en-US" spc="-70" dirty="0"/>
              <a:t> </a:t>
            </a:r>
            <a:r>
              <a:rPr lang="en-US" dirty="0"/>
              <a:t>Plan</a:t>
            </a:r>
            <a:r>
              <a:rPr lang="en-US" spc="-55" dirty="0"/>
              <a:t> </a:t>
            </a:r>
            <a:r>
              <a:rPr lang="en-US" dirty="0"/>
              <a:t>Change</a:t>
            </a:r>
            <a:r>
              <a:rPr lang="en-US" spc="-50" dirty="0"/>
              <a:t> </a:t>
            </a:r>
            <a:r>
              <a:rPr lang="en-US" spc="-10" dirty="0"/>
              <a:t>Considerations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6982ED1B-88B2-8983-6753-8CDA97D04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8829"/>
              </p:ext>
            </p:extLst>
          </p:nvPr>
        </p:nvGraphicFramePr>
        <p:xfrm>
          <a:off x="454752" y="4544429"/>
          <a:ext cx="8064500" cy="1297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3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Change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Current: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1440" lvl="0">
                        <a:lnSpc>
                          <a:spcPct val="100000"/>
                        </a:lnSpc>
                        <a:buNone/>
                      </a:pPr>
                      <a:r>
                        <a:rPr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3,525/$6,850 OOP Max</a:t>
                      </a:r>
                      <a:endParaRPr sz="1600" b="1" spc="-2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ABE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Estimated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Savings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i="1" u="none" strike="noStrike" spc="-10" noProof="0" dirty="0">
                        <a:solidFill>
                          <a:srgbClr val="343333"/>
                        </a:solidFill>
                        <a:latin typeface="Arial"/>
                      </a:endParaRPr>
                    </a:p>
                    <a:p>
                      <a:pPr marL="91440" lvl="0">
                        <a:lnSpc>
                          <a:spcPct val="100000"/>
                        </a:lnSpc>
                        <a:spcBef>
                          <a:spcPts val="320"/>
                        </a:spcBef>
                        <a:buNone/>
                      </a:pPr>
                      <a:endParaRPr lang="en-US" sz="1600" b="1" spc="-1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AA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4,525/$7,050</a:t>
                      </a:r>
                      <a:endParaRPr sz="1400" dirty="0">
                        <a:solidFill>
                          <a:srgbClr val="343333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US"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2.0</a:t>
                      </a:r>
                      <a:r>
                        <a:rPr sz="1400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sz="1400" spc="-35" dirty="0">
                          <a:solidFill>
                            <a:srgbClr val="343333"/>
                          </a:solidFill>
                          <a:latin typeface="Arial"/>
                          <a:cs typeface="Arial"/>
                        </a:rPr>
                        <a:t> </a:t>
                      </a:r>
                      <a:endParaRPr lang="en-US" sz="1400" dirty="0">
                        <a:latin typeface="Arial"/>
                        <a:cs typeface="Arial"/>
                      </a:endParaRPr>
                    </a:p>
                    <a:p>
                      <a:pPr marL="91440" lvl="0">
                        <a:lnSpc>
                          <a:spcPct val="100000"/>
                        </a:lnSpc>
                        <a:spcBef>
                          <a:spcPts val="320"/>
                        </a:spcBef>
                        <a:buNone/>
                      </a:pPr>
                      <a:endParaRPr lang="en-US" sz="1400" i="1" spc="-10" dirty="0">
                        <a:solidFill>
                          <a:srgbClr val="343333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452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6</a:t>
            </a:fld>
            <a:endParaRPr spc="-5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E65C1BF1-4307-B19E-BE5E-78DA9E715135}"/>
              </a:ext>
            </a:extLst>
          </p:cNvPr>
          <p:cNvSpPr txBox="1"/>
          <p:nvPr/>
        </p:nvSpPr>
        <p:spPr>
          <a:xfrm>
            <a:off x="152400" y="0"/>
            <a:ext cx="2286000" cy="25455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550" b="1" spc="185" dirty="0">
                <a:solidFill>
                  <a:srgbClr val="030405"/>
                </a:solidFill>
                <a:latin typeface="Calibri"/>
                <a:cs typeface="Calibri"/>
              </a:rPr>
              <a:t>Regence PPO Option</a:t>
            </a:r>
            <a:endParaRPr sz="1550" dirty="0">
              <a:latin typeface="Calibri"/>
              <a:cs typeface="Calibri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CE1FB19-7809-5E05-177D-B00290EBA4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112380"/>
              </p:ext>
            </p:extLst>
          </p:nvPr>
        </p:nvGraphicFramePr>
        <p:xfrm>
          <a:off x="1905000" y="418863"/>
          <a:ext cx="1524000" cy="605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781372" imgH="11049142" progId="Excel.Sheet.12">
                  <p:link updateAutomatic="1"/>
                </p:oleObj>
              </mc:Choice>
              <mc:Fallback>
                <p:oleObj name="Worksheet" r:id="rId2" imgW="2781372" imgH="11049142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05000" y="418863"/>
                        <a:ext cx="1524000" cy="605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A2AB19F-1D20-3D5E-E6EB-E001E84809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004799"/>
              </p:ext>
            </p:extLst>
          </p:nvPr>
        </p:nvGraphicFramePr>
        <p:xfrm>
          <a:off x="3429000" y="426125"/>
          <a:ext cx="3479112" cy="6043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400800" imgH="11049142" progId="Excel.Sheet.12">
                  <p:link updateAutomatic="1"/>
                </p:oleObj>
              </mc:Choice>
              <mc:Fallback>
                <p:oleObj name="Worksheet" r:id="rId4" imgW="6400800" imgH="11049142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29000" y="426125"/>
                        <a:ext cx="3479112" cy="60431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4467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7</a:t>
            </a:fld>
            <a:endParaRPr spc="-50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B9BD80A-CE81-8542-8E5C-396EBA8D4B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5547631"/>
              </p:ext>
            </p:extLst>
          </p:nvPr>
        </p:nvGraphicFramePr>
        <p:xfrm>
          <a:off x="1752600" y="498"/>
          <a:ext cx="5105400" cy="64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9163086" imgH="11544377" progId="Excel.Sheet.12">
                  <p:link updateAutomatic="1"/>
                </p:oleObj>
              </mc:Choice>
              <mc:Fallback>
                <p:oleObj name="Worksheet" r:id="rId2" imgW="9163086" imgH="11544377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52600" y="498"/>
                        <a:ext cx="5105400" cy="643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bject 2">
            <a:extLst>
              <a:ext uri="{FF2B5EF4-FFF2-40B4-BE49-F238E27FC236}">
                <a16:creationId xmlns:a16="http://schemas.microsoft.com/office/drawing/2014/main" id="{E65C1BF1-4307-B19E-BE5E-78DA9E715135}"/>
              </a:ext>
            </a:extLst>
          </p:cNvPr>
          <p:cNvSpPr txBox="1"/>
          <p:nvPr/>
        </p:nvSpPr>
        <p:spPr>
          <a:xfrm>
            <a:off x="152400" y="0"/>
            <a:ext cx="2037714" cy="25455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550" b="1" spc="185" dirty="0">
                <a:solidFill>
                  <a:srgbClr val="030405"/>
                </a:solidFill>
                <a:latin typeface="Calibri"/>
                <a:cs typeface="Calibri"/>
              </a:rPr>
              <a:t>Kaiser HMO Option</a:t>
            </a:r>
            <a:endParaRPr sz="15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8</a:t>
            </a:fld>
            <a:endParaRPr spc="-5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E65C1BF1-4307-B19E-BE5E-78DA9E715135}"/>
              </a:ext>
            </a:extLst>
          </p:cNvPr>
          <p:cNvSpPr txBox="1"/>
          <p:nvPr/>
        </p:nvSpPr>
        <p:spPr>
          <a:xfrm>
            <a:off x="152400" y="0"/>
            <a:ext cx="5029200" cy="25455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550" b="1" spc="185" dirty="0">
                <a:solidFill>
                  <a:srgbClr val="030405"/>
                </a:solidFill>
                <a:latin typeface="Calibri"/>
                <a:cs typeface="Calibri"/>
              </a:rPr>
              <a:t>High Deductible Plan Change Option</a:t>
            </a:r>
            <a:endParaRPr sz="1550" dirty="0">
              <a:latin typeface="Calibri"/>
              <a:cs typeface="Calibri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490E29A-747D-063E-3AA0-F7D6601E92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526245"/>
              </p:ext>
            </p:extLst>
          </p:nvPr>
        </p:nvGraphicFramePr>
        <p:xfrm>
          <a:off x="491869" y="457200"/>
          <a:ext cx="8153400" cy="5786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5554170" imgH="11039411" progId="Excel.Sheet.12">
                  <p:link updateAutomatic="1"/>
                </p:oleObj>
              </mc:Choice>
              <mc:Fallback>
                <p:oleObj name="Worksheet" r:id="rId2" imgW="15554170" imgH="1103941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91869" y="457200"/>
                        <a:ext cx="8153400" cy="57867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7215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9</a:t>
            </a:fld>
            <a:endParaRPr spc="-5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E65C1BF1-4307-B19E-BE5E-78DA9E715135}"/>
              </a:ext>
            </a:extLst>
          </p:cNvPr>
          <p:cNvSpPr txBox="1"/>
          <p:nvPr/>
        </p:nvSpPr>
        <p:spPr>
          <a:xfrm>
            <a:off x="152400" y="0"/>
            <a:ext cx="8229600" cy="25455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550" b="1" spc="185" dirty="0">
                <a:solidFill>
                  <a:srgbClr val="030405"/>
                </a:solidFill>
                <a:latin typeface="Calibri"/>
                <a:cs typeface="Calibri"/>
              </a:rPr>
              <a:t>Making Plan Changes and going to 10%/20% contribution Strategy</a:t>
            </a:r>
            <a:endParaRPr sz="1550" dirty="0">
              <a:latin typeface="Calibri"/>
              <a:cs typeface="Calibri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8D96BB0-CAA2-A224-74B2-05D63F59C5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728837"/>
              </p:ext>
            </p:extLst>
          </p:nvPr>
        </p:nvGraphicFramePr>
        <p:xfrm>
          <a:off x="723961" y="381000"/>
          <a:ext cx="7515225" cy="582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515084" imgH="5829184" progId="Excel.Sheet.12">
                  <p:link updateAutomatic="1"/>
                </p:oleObj>
              </mc:Choice>
              <mc:Fallback>
                <p:oleObj name="Worksheet" r:id="rId2" imgW="7515084" imgH="5829184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23961" y="381000"/>
                        <a:ext cx="7515225" cy="582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6833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C5C3E48AC6994EAD839E711BEA89EA" ma:contentTypeVersion="4" ma:contentTypeDescription="Create a new document." ma:contentTypeScope="" ma:versionID="b57fb7e5ee65fc508cea8504f15f9802">
  <xsd:schema xmlns:xsd="http://www.w3.org/2001/XMLSchema" xmlns:xs="http://www.w3.org/2001/XMLSchema" xmlns:p="http://schemas.microsoft.com/office/2006/metadata/properties" xmlns:ns2="38520700-707e-4f63-bac9-89628d3ab05f" targetNamespace="http://schemas.microsoft.com/office/2006/metadata/properties" ma:root="true" ma:fieldsID="6a9eb495cdc497d0648ce46d21548f7f" ns2:_="">
    <xsd:import namespace="38520700-707e-4f63-bac9-89628d3ab0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520700-707e-4f63-bac9-89628d3ab0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B3F0C2-96BE-44AF-8DD9-5E88CF1A67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520700-707e-4f63-bac9-89628d3ab0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9F6DDB-8B9F-4A82-BDB2-3DD277E284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F3B819-84D1-41BA-89E2-B52B31E708E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681</Words>
  <Application>Microsoft Office PowerPoint</Application>
  <PresentationFormat>On-screen Show (4:3)</PresentationFormat>
  <Paragraphs>155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Links</vt:lpstr>
      </vt:variant>
      <vt:variant>
        <vt:i4>8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Calibri</vt:lpstr>
      <vt:lpstr>Times New Roman</vt:lpstr>
      <vt:lpstr>Office Theme</vt:lpstr>
      <vt:lpstr>\\DBPSERVER\Folder Redirection\EricaR\Documents\Client Specific\City of Vancouver\City of Vancouver - 2025 v1 with contrib opts updated 8.19.24.xlsx!Kais 200 vs Reg 400!R2C2:R44C7</vt:lpstr>
      <vt:lpstr>\\DBPSERVER\Folder Redirection\EricaR\Documents\Client Specific\City of Vancouver\City of Vancouver - 2025 v1 with contrib opts updated 8.19.24.xlsx!Kais 200 vs Reg 400!R5C2:R44C2</vt:lpstr>
      <vt:lpstr>\\DBPSERVER\Folder Redirection\EricaR\Documents\Client Specific\City of Vancouver\City of Vancouver - 2025 v1 with contrib opts updated 8.19.24.xlsx!Kais 200 vs Reg 400!R5C8:R44C11</vt:lpstr>
      <vt:lpstr>\\DBPSERVER\Folder Redirection\EricaR\Documents\Client Specific\City of Vancouver\City of Vancouver - 2025 v1 with contrib opts updated 8.19.24.xlsx!Table 1!R2C1:R23C5</vt:lpstr>
      <vt:lpstr>\\DBPSERVER\Folder Redirection\EricaR\Documents\Client Specific\City of Vancouver\City of Vancouver - 2025 v1 with contrib opts updated 8.19.24.xlsx!Kais HDHP vs Reg HDHP!R5C2:R44C11</vt:lpstr>
      <vt:lpstr>\\DBPSERVER\Folder Redirection\EricaR\Documents\Client Specific\City of Vancouver\City of Vancouver - 2025 v1 with contrib opts updated 8.19.24.xlsx!City Costs 1!R2C1:R17C7</vt:lpstr>
      <vt:lpstr>\\DBPSERVER\Folder Redirection\EricaR\Documents\Client Specific\City of Vancouver\City of Vancouver - 2025 v1 with contrib opts updated 8.19.24.xlsx!City Costs 2!R2C1:R17C7</vt:lpstr>
      <vt:lpstr>\\DBPSERVER\Folder Redirection\EricaR\Documents\Client Specific\City of Vancouver\City of Vancouver - 2025 v1 with contrib opts updated 8.19.24.xlsx!Table 2!R2C1:R23C5</vt:lpstr>
      <vt:lpstr>Employee Benefits</vt:lpstr>
      <vt:lpstr>Total Cost Summary - Preliminary Medical/Rx/Vision/Dental</vt:lpstr>
      <vt:lpstr>PPO Plan Change Considerations</vt:lpstr>
      <vt:lpstr>PPO Plan Change Considerations</vt:lpstr>
      <vt:lpstr>Regence HSA Plan Change Considerations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Whitney Solomon</dc:creator>
  <cp:lastModifiedBy>Erica Riggs</cp:lastModifiedBy>
  <cp:revision>78</cp:revision>
  <dcterms:created xsi:type="dcterms:W3CDTF">2024-08-12T21:58:36Z</dcterms:created>
  <dcterms:modified xsi:type="dcterms:W3CDTF">2024-08-19T02:26:30Z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2024-07-18T00:00:00Z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2024-08-12T00:00:00Z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ContentTypeId">
    <vt:lpwstr>0x010100AAC5C3E48AC6994EAD839E711BEA89EA</vt:lpwstr>
  </property>
</Properties>
</file>